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sldIdLst>
    <p:sldId id="256" r:id="rId2"/>
    <p:sldId id="257" r:id="rId3"/>
    <p:sldId id="259" r:id="rId4"/>
    <p:sldId id="258" r:id="rId5"/>
    <p:sldId id="262" r:id="rId6"/>
    <p:sldId id="260" r:id="rId7"/>
    <p:sldId id="261" r:id="rId8"/>
    <p:sldId id="264" r:id="rId9"/>
    <p:sldId id="269" r:id="rId10"/>
    <p:sldId id="265" r:id="rId11"/>
    <p:sldId id="266" r:id="rId12"/>
    <p:sldId id="267" r:id="rId13"/>
    <p:sldId id="268" r:id="rId14"/>
    <p:sldId id="263" r:id="rId15"/>
    <p:sldId id="270" r:id="rId16"/>
    <p:sldId id="271" r:id="rId17"/>
    <p:sldId id="272" r:id="rId18"/>
    <p:sldId id="273"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FEFF"/>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45"/>
    <p:restoredTop sz="93182"/>
  </p:normalViewPr>
  <p:slideViewPr>
    <p:cSldViewPr snapToGrid="0">
      <p:cViewPr varScale="1">
        <p:scale>
          <a:sx n="140" d="100"/>
          <a:sy n="140" d="100"/>
        </p:scale>
        <p:origin x="216" y="1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2022/11/9</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どこまで、内訳を見るかが考えさせられる。</a:t>
            </a:r>
            <a:endParaRPr kumimoji="1" lang="en-US" altLang="ja-JP" dirty="0"/>
          </a:p>
          <a:p>
            <a:r>
              <a:rPr kumimoji="1" lang="en-US" altLang="ja-JP" dirty="0"/>
              <a:t>- </a:t>
            </a:r>
            <a:r>
              <a:rPr kumimoji="1" lang="ja-JP" altLang="en-US"/>
              <a:t>大まかに見過ぎると、大事なやや細かいことか見えない。</a:t>
            </a:r>
            <a:endParaRPr kumimoji="1" lang="en-US" altLang="ja-JP" dirty="0"/>
          </a:p>
          <a:p>
            <a:r>
              <a:rPr kumimoji="1" lang="en-US" altLang="ja-JP" dirty="0"/>
              <a:t>- </a:t>
            </a:r>
            <a:r>
              <a:rPr kumimoji="1" lang="ja-JP" altLang="en-US"/>
              <a:t>細かく見過ぎても、現実的に概観することに意味をなさない。</a:t>
            </a:r>
            <a:endParaRPr kumimoji="1" lang="en-US" altLang="ja-JP" dirty="0"/>
          </a:p>
          <a:p>
            <a:r>
              <a:rPr kumimoji="1" lang="en-US" altLang="ja-JP" dirty="0"/>
              <a:t>5790</a:t>
            </a:r>
          </a:p>
          <a:p>
            <a:r>
              <a:rPr kumimoji="1" lang="en-US" altLang="ja-JP" dirty="0"/>
              <a:t>5790</a:t>
            </a:r>
          </a:p>
          <a:p>
            <a:r>
              <a:rPr kumimoji="1" lang="en-US" altLang="ja-JP" dirty="0"/>
              <a:t>5785</a:t>
            </a:r>
          </a:p>
          <a:p>
            <a:r>
              <a:rPr kumimoji="1" lang="en-US" altLang="ja-JP" dirty="0"/>
              <a:t>5783</a:t>
            </a:r>
          </a:p>
          <a:p>
            <a:r>
              <a:rPr kumimoji="1" lang="en-US" altLang="ja-JP" dirty="0"/>
              <a:t>5775</a:t>
            </a:r>
          </a:p>
          <a:p>
            <a:r>
              <a:rPr kumimoji="1" lang="en-US" altLang="ja-JP" dirty="0"/>
              <a:t>5775</a:t>
            </a:r>
          </a:p>
          <a:p>
            <a:r>
              <a:rPr kumimoji="1" lang="en-US" altLang="ja-JP" dirty="0"/>
              <a:t>5758</a:t>
            </a:r>
          </a:p>
          <a:p>
            <a:r>
              <a:rPr kumimoji="1" lang="en-US" altLang="ja-JP" dirty="0"/>
              <a:t>5749</a:t>
            </a:r>
          </a:p>
          <a:p>
            <a:r>
              <a:rPr kumimoji="1" lang="en-US" altLang="ja-JP" dirty="0"/>
              <a:t>5740</a:t>
            </a:r>
          </a:p>
          <a:p>
            <a:r>
              <a:rPr kumimoji="1" lang="en-US" altLang="ja-JP" dirty="0"/>
              <a:t>5736</a:t>
            </a:r>
          </a:p>
          <a:p>
            <a:r>
              <a:rPr kumimoji="1" lang="en-US" altLang="ja-JP" dirty="0"/>
              <a:t>5733</a:t>
            </a:r>
          </a:p>
          <a:p>
            <a:r>
              <a:rPr kumimoji="1" lang="en-US" altLang="ja-JP" dirty="0"/>
              <a:t>5722</a:t>
            </a:r>
          </a:p>
          <a:p>
            <a:r>
              <a:rPr kumimoji="1" lang="en-US" altLang="ja-JP" dirty="0"/>
              <a:t>5720</a:t>
            </a:r>
          </a:p>
          <a:p>
            <a:r>
              <a:rPr kumimoji="1" lang="en-US" altLang="ja-JP" dirty="0"/>
              <a:t>5691</a:t>
            </a:r>
          </a:p>
          <a:p>
            <a:r>
              <a:rPr kumimoji="1" lang="en-US" altLang="ja-JP" dirty="0"/>
              <a:t>5689</a:t>
            </a:r>
          </a:p>
          <a:p>
            <a:r>
              <a:rPr kumimoji="1" lang="en-US" altLang="ja-JP" dirty="0"/>
              <a:t>5675</a:t>
            </a:r>
          </a:p>
          <a:p>
            <a:r>
              <a:rPr kumimoji="1" lang="en-US" altLang="ja-JP" dirty="0"/>
              <a:t>5671</a:t>
            </a:r>
          </a:p>
          <a:p>
            <a:r>
              <a:rPr kumimoji="1" lang="en-US" altLang="ja-JP" dirty="0"/>
              <a:t>5654</a:t>
            </a:r>
          </a:p>
          <a:p>
            <a:r>
              <a:rPr kumimoji="1" lang="en-US" altLang="ja-JP" dirty="0"/>
              <a:t>5654</a:t>
            </a:r>
          </a:p>
          <a:p>
            <a:r>
              <a:rPr kumimoji="1" lang="en-US" altLang="ja-JP" dirty="0"/>
              <a:t>5642</a:t>
            </a:r>
          </a:p>
          <a:p>
            <a:r>
              <a:rPr kumimoji="1" lang="en-US" altLang="ja-JP" dirty="0"/>
              <a:t>5627</a:t>
            </a:r>
            <a:endParaRPr kumimoji="1" lang="ja-JP" altLang="en-US"/>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9</a:t>
            </a:fld>
            <a:endParaRPr kumimoji="1" lang="ja-JP" altLang="en-US"/>
          </a:p>
        </p:txBody>
      </p:sp>
    </p:spTree>
    <p:extLst>
      <p:ext uri="{BB962C8B-B14F-4D97-AF65-F5344CB8AC3E}">
        <p14:creationId xmlns:p14="http://schemas.microsoft.com/office/powerpoint/2010/main" val="3963049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2022/11/9</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412113"/>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923544"/>
            <a:ext cx="8238744" cy="5733288"/>
          </a:xfrm>
        </p:spPr>
        <p:txBody>
          <a:bodyPr>
            <a:normAutofit/>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a:t>
            </a:r>
            <a:r>
              <a:rPr lang="en-US" altLang="ja-JP" sz="2400" b="1" dirty="0"/>
              <a:t>50</a:t>
            </a:r>
            <a:r>
              <a:rPr lang="ja-JP" altLang="en-US" sz="2400" b="1"/>
              <a:t>以下の分母を決める問題</a:t>
            </a:r>
            <a:r>
              <a:rPr lang="ja-JP" altLang="en-US" sz="2400"/>
              <a:t>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 </a:t>
            </a:r>
            <a:r>
              <a:rPr lang="en-US" altLang="ja-JP" sz="1800" dirty="0"/>
              <a:t>(</a:t>
            </a:r>
            <a:r>
              <a:rPr lang="ja-JP" altLang="en-US" sz="1800"/>
              <a:t>分母</a:t>
            </a:r>
            <a:r>
              <a:rPr lang="en-US" altLang="ja-JP" sz="1800" dirty="0"/>
              <a:t>&gt;20</a:t>
            </a:r>
            <a:r>
              <a:rPr lang="ja-JP" altLang="en-US" sz="1800"/>
              <a:t>なら</a:t>
            </a:r>
            <a:r>
              <a:rPr lang="en-US" altLang="ja-JP" sz="1800" dirty="0"/>
              <a:t>60%)</a:t>
            </a:r>
            <a:r>
              <a:rPr lang="ja-JP" altLang="en-US" sz="2000"/>
              <a:t>以上の確信で求めることが出来る。</a:t>
            </a:r>
            <a:endParaRPr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r>
              <a:rPr lang="ja-JP" altLang="en-US" sz="2400"/>
              <a:t>分母が</a:t>
            </a:r>
            <a:r>
              <a:rPr lang="en-US" altLang="ja-JP" sz="2400" dirty="0"/>
              <a:t>50</a:t>
            </a:r>
            <a:r>
              <a:rPr lang="ja-JP" altLang="en-US" sz="2400"/>
              <a:t>前後で要注意。考えたいこと</a:t>
            </a:r>
            <a:r>
              <a:rPr lang="en-US" altLang="ja-JP" sz="2400" dirty="0"/>
              <a:t> : </a:t>
            </a:r>
          </a:p>
          <a:p>
            <a:pPr lvl="1"/>
            <a:r>
              <a:rPr lang="ja-JP" altLang="en-US" sz="2000"/>
              <a:t>分母を</a:t>
            </a:r>
            <a:r>
              <a:rPr lang="en-US" altLang="ja-JP" sz="2000" dirty="0"/>
              <a:t>50</a:t>
            </a:r>
            <a:r>
              <a:rPr lang="ja-JP" altLang="en-US" sz="2000"/>
              <a:t>から</a:t>
            </a:r>
            <a:r>
              <a:rPr lang="en-US" altLang="ja-JP" sz="2000" dirty="0"/>
              <a:t>100</a:t>
            </a:r>
            <a:r>
              <a:rPr lang="ja-JP" altLang="en-US" sz="2000"/>
              <a:t>に限定した場合はどうなるか</a:t>
            </a:r>
            <a:r>
              <a:rPr lang="en-US" altLang="ja-JP" sz="2000" dirty="0"/>
              <a:t>?</a:t>
            </a:r>
          </a:p>
          <a:p>
            <a:pPr lvl="1"/>
            <a:r>
              <a:rPr lang="ja-JP" altLang="en-US" sz="2000"/>
              <a:t>分母が</a:t>
            </a:r>
            <a:r>
              <a:rPr lang="en-US" altLang="ja-JP" sz="2000" dirty="0"/>
              <a:t>2</a:t>
            </a:r>
            <a:r>
              <a:rPr lang="ja-JP" altLang="en-US" sz="2000"/>
              <a:t>から</a:t>
            </a:r>
            <a:r>
              <a:rPr lang="en-US" altLang="ja-JP" sz="2000" dirty="0"/>
              <a:t>100</a:t>
            </a:r>
            <a:r>
              <a:rPr lang="ja-JP" altLang="en-US" sz="2000"/>
              <a:t>で、事後確率の高い数個の候補でどうなるか</a:t>
            </a:r>
            <a:r>
              <a:rPr lang="en-US" altLang="ja-JP" sz="2000" dirty="0"/>
              <a:t>?</a:t>
            </a:r>
          </a:p>
          <a:p>
            <a:r>
              <a:rPr lang="ja-JP" altLang="en-US" sz="2400"/>
              <a:t>未知の数理的な知見がまだありえそうである。</a:t>
            </a:r>
            <a:endParaRPr lang="en-US" altLang="ja-JP" sz="24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10</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13</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14</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AFAE25-84E3-FE0E-CDE0-A6E81C1814C8}"/>
              </a:ext>
            </a:extLst>
          </p:cNvPr>
          <p:cNvSpPr>
            <a:spLocks noGrp="1"/>
          </p:cNvSpPr>
          <p:nvPr>
            <p:ph type="title"/>
          </p:nvPr>
        </p:nvSpPr>
        <p:spPr/>
        <p:txBody>
          <a:bodyPr/>
          <a:lstStyle/>
          <a:p>
            <a:r>
              <a:rPr kumimoji="1" lang="ja-JP" altLang="en-US"/>
              <a:t>考えるべき視点</a:t>
            </a:r>
          </a:p>
        </p:txBody>
      </p:sp>
      <p:sp>
        <p:nvSpPr>
          <p:cNvPr id="3" name="コンテンツ プレースホルダー 2">
            <a:extLst>
              <a:ext uri="{FF2B5EF4-FFF2-40B4-BE49-F238E27FC236}">
                <a16:creationId xmlns:a16="http://schemas.microsoft.com/office/drawing/2014/main" id="{692CD26D-D67D-8434-2381-16EB86B63DDA}"/>
              </a:ext>
            </a:extLst>
          </p:cNvPr>
          <p:cNvSpPr>
            <a:spLocks noGrp="1"/>
          </p:cNvSpPr>
          <p:nvPr>
            <p:ph idx="1"/>
          </p:nvPr>
        </p:nvSpPr>
        <p:spPr/>
        <p:txBody>
          <a:bodyPr>
            <a:normAutofit fontScale="70000" lnSpcReduction="20000"/>
          </a:bodyPr>
          <a:lstStyle/>
          <a:p>
            <a:r>
              <a:rPr kumimoji="1" lang="ja-JP" altLang="en-US"/>
              <a:t>この資料の 学術における分野的な位置づけは</a:t>
            </a:r>
            <a:r>
              <a:rPr kumimoji="1" lang="en-US" altLang="ja-JP" dirty="0"/>
              <a:t>?</a:t>
            </a:r>
          </a:p>
          <a:p>
            <a:pPr lvl="1"/>
            <a:r>
              <a:rPr lang="ja-JP" altLang="en-US"/>
              <a:t>数値解析</a:t>
            </a:r>
            <a:r>
              <a:rPr lang="en-US" altLang="ja-JP" dirty="0"/>
              <a:t>? (</a:t>
            </a:r>
            <a:r>
              <a:rPr lang="ja-JP" altLang="en-US"/>
              <a:t>誤差伝搬など</a:t>
            </a:r>
            <a:r>
              <a:rPr lang="en-US" altLang="ja-JP" dirty="0"/>
              <a:t>)</a:t>
            </a:r>
          </a:p>
          <a:p>
            <a:pPr lvl="1"/>
            <a:r>
              <a:rPr kumimoji="1" lang="en-US" altLang="ja-JP" dirty="0"/>
              <a:t>Data Profiling? (</a:t>
            </a:r>
            <a:r>
              <a:rPr kumimoji="1" lang="ja-JP" altLang="en-US"/>
              <a:t>データの間違いの発見など</a:t>
            </a:r>
            <a:r>
              <a:rPr kumimoji="1" lang="en-US" altLang="ja-JP" dirty="0"/>
              <a:t>)</a:t>
            </a:r>
          </a:p>
          <a:p>
            <a:r>
              <a:rPr lang="ja-JP" altLang="en-US"/>
              <a:t>小数点以下</a:t>
            </a:r>
            <a:r>
              <a:rPr lang="en-US" altLang="ja-JP" dirty="0"/>
              <a:t>3</a:t>
            </a:r>
            <a:r>
              <a:rPr lang="ja-JP" altLang="en-US"/>
              <a:t>桁</a:t>
            </a:r>
            <a:r>
              <a:rPr lang="en-US" altLang="ja-JP" dirty="0"/>
              <a:t>(0.1%)</a:t>
            </a:r>
            <a:r>
              <a:rPr lang="ja-JP" altLang="en-US"/>
              <a:t>単位でやりたかった。</a:t>
            </a:r>
            <a:endParaRPr lang="en-US" altLang="ja-JP" dirty="0"/>
          </a:p>
          <a:p>
            <a:pPr lvl="1"/>
            <a:r>
              <a:rPr kumimoji="1" lang="ja-JP" altLang="en-US"/>
              <a:t>計算時間が</a:t>
            </a:r>
            <a:r>
              <a:rPr kumimoji="1" lang="en-US" altLang="ja-JP" dirty="0"/>
              <a:t>1%</a:t>
            </a:r>
            <a:r>
              <a:rPr kumimoji="1" lang="ja-JP" altLang="en-US"/>
              <a:t>単位に比べてかなり長くなる。</a:t>
            </a:r>
            <a:endParaRPr kumimoji="1" lang="en-US" altLang="ja-JP" dirty="0"/>
          </a:p>
          <a:p>
            <a:pPr lvl="1"/>
            <a:r>
              <a:rPr lang="ja-JP" altLang="en-US"/>
              <a:t>多くの統計書類は、多くの場合は</a:t>
            </a:r>
            <a:r>
              <a:rPr lang="en-US" altLang="ja-JP" dirty="0"/>
              <a:t>1%</a:t>
            </a:r>
            <a:r>
              <a:rPr lang="ja-JP" altLang="en-US"/>
              <a:t>より細かい。</a:t>
            </a:r>
            <a:endParaRPr lang="en-US" altLang="ja-JP" dirty="0"/>
          </a:p>
          <a:p>
            <a:r>
              <a:rPr kumimoji="1" lang="ja-JP" altLang="en-US"/>
              <a:t>考えた数理的な問題を列挙せよ</a:t>
            </a:r>
            <a:endParaRPr kumimoji="1" lang="en-US" altLang="ja-JP" dirty="0"/>
          </a:p>
          <a:p>
            <a:pPr lvl="1"/>
            <a:r>
              <a:rPr lang="ja-JP" altLang="en-US"/>
              <a:t>単体上</a:t>
            </a:r>
            <a:r>
              <a:rPr lang="en-US" altLang="ja-JP" dirty="0"/>
              <a:t>(</a:t>
            </a:r>
            <a:r>
              <a:rPr lang="ja-JP" altLang="en-US"/>
              <a:t>四面体</a:t>
            </a:r>
            <a:r>
              <a:rPr lang="en-US" altLang="ja-JP" dirty="0"/>
              <a:t>,</a:t>
            </a:r>
            <a:r>
              <a:rPr lang="ja-JP" altLang="en-US"/>
              <a:t>五胞体</a:t>
            </a:r>
            <a:r>
              <a:rPr lang="en-US" altLang="ja-JP" dirty="0"/>
              <a:t>)</a:t>
            </a:r>
            <a:r>
              <a:rPr lang="ja-JP" altLang="en-US"/>
              <a:t>で乱数を取ること</a:t>
            </a:r>
            <a:endParaRPr lang="en-US" altLang="ja-JP" dirty="0"/>
          </a:p>
          <a:p>
            <a:pPr lvl="1"/>
            <a:r>
              <a:rPr kumimoji="1" lang="ja-JP" altLang="en-US"/>
              <a:t>出現したカーブが、近似カーブで近似しやすかった</a:t>
            </a:r>
            <a:r>
              <a:rPr lang="ja-JP" altLang="en-US"/>
              <a:t>。</a:t>
            </a:r>
            <a:endParaRPr lang="en-US" altLang="ja-JP" dirty="0"/>
          </a:p>
          <a:p>
            <a:pPr lvl="1"/>
            <a:r>
              <a:rPr kumimoji="1" lang="en-US" altLang="ja-JP" dirty="0"/>
              <a:t>50</a:t>
            </a:r>
            <a:r>
              <a:rPr kumimoji="1" lang="ja-JP" altLang="en-US"/>
              <a:t>前後または</a:t>
            </a:r>
            <a:r>
              <a:rPr kumimoji="1" lang="en-US" altLang="ja-JP" dirty="0"/>
              <a:t>500</a:t>
            </a:r>
            <a:r>
              <a:rPr kumimoji="1" lang="ja-JP" altLang="en-US"/>
              <a:t>前後についての高めの対称性</a:t>
            </a:r>
            <a:endParaRPr kumimoji="1" lang="en-US" altLang="ja-JP" dirty="0"/>
          </a:p>
          <a:p>
            <a:r>
              <a:rPr kumimoji="1" lang="ja-JP" altLang="en-US"/>
              <a:t>考えたかった元の問題を時々思い出す</a:t>
            </a:r>
            <a:endParaRPr kumimoji="1" lang="en-US" altLang="ja-JP" dirty="0"/>
          </a:p>
          <a:p>
            <a:pPr lvl="1"/>
            <a:r>
              <a:rPr lang="ja-JP" altLang="en-US"/>
              <a:t>ストックした</a:t>
            </a:r>
            <a:r>
              <a:rPr lang="en-US" altLang="ja-JP" dirty="0"/>
              <a:t>URL</a:t>
            </a:r>
            <a:r>
              <a:rPr lang="ja-JP" altLang="en-US"/>
              <a:t>を見てまわると次々とヒントが見つかる← ストックを増やすのは大変。</a:t>
            </a:r>
            <a:endParaRPr lang="en-US" altLang="ja-JP" dirty="0"/>
          </a:p>
          <a:p>
            <a:pPr lvl="1"/>
            <a:r>
              <a:rPr lang="ja-JP" altLang="en-US"/>
              <a:t>派生した問題もよく考えたい。しかし元の問題を意識せよ。</a:t>
            </a:r>
            <a:endParaRPr lang="en-US" altLang="ja-JP" dirty="0"/>
          </a:p>
          <a:p>
            <a:r>
              <a:rPr lang="ja-JP" altLang="en-US"/>
              <a:t>数値グラフの作図は意外と大変だったことはメモしよう。</a:t>
            </a:r>
            <a:endParaRPr lang="en-US" altLang="ja-JP" dirty="0"/>
          </a:p>
          <a:p>
            <a:pPr lvl="1"/>
            <a:r>
              <a:rPr lang="ja-JP" altLang="en-US"/>
              <a:t>一般的な既存のやり方や今まで確立したやり方がすぐ通用しなかった。</a:t>
            </a:r>
            <a:endParaRPr lang="en-US" altLang="ja-JP" dirty="0"/>
          </a:p>
          <a:p>
            <a:pPr lvl="1"/>
            <a:endParaRPr lang="en-US" altLang="ja-JP" dirty="0"/>
          </a:p>
          <a:p>
            <a:pPr lvl="1"/>
            <a:endParaRPr kumimoji="1" lang="en-US" altLang="ja-JP" dirty="0"/>
          </a:p>
        </p:txBody>
      </p:sp>
      <p:sp>
        <p:nvSpPr>
          <p:cNvPr id="4" name="スライド番号プレースホルダー 3">
            <a:extLst>
              <a:ext uri="{FF2B5EF4-FFF2-40B4-BE49-F238E27FC236}">
                <a16:creationId xmlns:a16="http://schemas.microsoft.com/office/drawing/2014/main" id="{57BC4014-F4F8-33CE-E8E8-8427B5D28EF1}"/>
              </a:ext>
            </a:extLst>
          </p:cNvPr>
          <p:cNvSpPr>
            <a:spLocks noGrp="1"/>
          </p:cNvSpPr>
          <p:nvPr>
            <p:ph type="sldNum" sz="quarter" idx="12"/>
          </p:nvPr>
        </p:nvSpPr>
        <p:spPr/>
        <p:txBody>
          <a:bodyPr/>
          <a:lstStyle/>
          <a:p>
            <a:fld id="{3A66E2A6-4F0A-F644-9A09-F60FD2204175}" type="slidenum">
              <a:rPr kumimoji="1" lang="ja-JP" altLang="en-US" smtClean="0"/>
              <a:pPr/>
              <a:t>15</a:t>
            </a:fld>
            <a:endParaRPr kumimoji="1" lang="ja-JP" altLang="en-US"/>
          </a:p>
        </p:txBody>
      </p:sp>
    </p:spTree>
    <p:extLst>
      <p:ext uri="{BB962C8B-B14F-4D97-AF65-F5344CB8AC3E}">
        <p14:creationId xmlns:p14="http://schemas.microsoft.com/office/powerpoint/2010/main" val="700600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46F7F7-4D1F-97F8-948C-04BB8420ABC0}"/>
              </a:ext>
            </a:extLst>
          </p:cNvPr>
          <p:cNvSpPr>
            <a:spLocks noGrp="1"/>
          </p:cNvSpPr>
          <p:nvPr>
            <p:ph type="title"/>
          </p:nvPr>
        </p:nvSpPr>
        <p:spPr/>
        <p:txBody>
          <a:bodyPr/>
          <a:lstStyle/>
          <a:p>
            <a:r>
              <a:rPr kumimoji="1" lang="ja-JP" altLang="en-US"/>
              <a:t>さらに行いたいこと</a:t>
            </a:r>
          </a:p>
        </p:txBody>
      </p:sp>
      <p:sp>
        <p:nvSpPr>
          <p:cNvPr id="3" name="コンテンツ プレースホルダー 2">
            <a:extLst>
              <a:ext uri="{FF2B5EF4-FFF2-40B4-BE49-F238E27FC236}">
                <a16:creationId xmlns:a16="http://schemas.microsoft.com/office/drawing/2014/main" id="{4D3A4FB1-6CA6-B98F-7A76-9676A5FC8CC9}"/>
              </a:ext>
            </a:extLst>
          </p:cNvPr>
          <p:cNvSpPr>
            <a:spLocks noGrp="1"/>
          </p:cNvSpPr>
          <p:nvPr>
            <p:ph idx="1"/>
          </p:nvPr>
        </p:nvSpPr>
        <p:spPr>
          <a:xfrm>
            <a:off x="621670" y="1825625"/>
            <a:ext cx="7886700" cy="4351338"/>
          </a:xfrm>
        </p:spPr>
        <p:txBody>
          <a:bodyPr/>
          <a:lstStyle/>
          <a:p>
            <a:r>
              <a:rPr kumimoji="1" lang="en-US" altLang="ja-JP" dirty="0"/>
              <a:t>1</a:t>
            </a:r>
            <a:r>
              <a:rPr kumimoji="1" lang="ja-JP" altLang="en-US"/>
              <a:t>の補数で計算結果を出力すること。</a:t>
            </a:r>
            <a:endParaRPr kumimoji="1" lang="en-US" altLang="ja-JP" dirty="0"/>
          </a:p>
          <a:p>
            <a:r>
              <a:rPr kumimoji="1" lang="ja-JP" altLang="en-US"/>
              <a:t>分母</a:t>
            </a:r>
            <a:r>
              <a:rPr kumimoji="1" lang="en-US" altLang="ja-JP" dirty="0"/>
              <a:t>A</a:t>
            </a:r>
            <a:r>
              <a:rPr kumimoji="1" lang="ja-JP" altLang="en-US"/>
              <a:t>と</a:t>
            </a:r>
            <a:r>
              <a:rPr kumimoji="1" lang="en-US" altLang="ja-JP" dirty="0"/>
              <a:t>B</a:t>
            </a:r>
            <a:r>
              <a:rPr kumimoji="1" lang="ja-JP" altLang="en-US"/>
              <a:t>のそれぞれが生成する割合近似値が</a:t>
            </a:r>
            <a:endParaRPr kumimoji="1" lang="en-US" altLang="ja-JP" dirty="0"/>
          </a:p>
          <a:p>
            <a:pPr lvl="1"/>
            <a:r>
              <a:rPr kumimoji="1" lang="ja-JP" altLang="en-US"/>
              <a:t>どう含まれるかを、</a:t>
            </a:r>
            <a:r>
              <a:rPr kumimoji="1" lang="en-US" altLang="ja-JP" dirty="0"/>
              <a:t>99×99</a:t>
            </a:r>
            <a:r>
              <a:rPr kumimoji="1" lang="ja-JP" altLang="en-US"/>
              <a:t>の行列で示す。</a:t>
            </a:r>
            <a:endParaRPr kumimoji="1" lang="en-US" altLang="ja-JP" dirty="0"/>
          </a:p>
          <a:p>
            <a:pPr lvl="1"/>
            <a:r>
              <a:rPr lang="ja-JP" altLang="en-US"/>
              <a:t>その行列の</a:t>
            </a:r>
            <a:r>
              <a:rPr lang="en-US" altLang="ja-JP" dirty="0"/>
              <a:t>(40〜60) × (40〜60) </a:t>
            </a:r>
            <a:r>
              <a:rPr lang="ja-JP" altLang="en-US"/>
              <a:t>付近を観察せよ。</a:t>
            </a:r>
            <a:endParaRPr kumimoji="1" lang="en-US" altLang="ja-JP" dirty="0"/>
          </a:p>
          <a:p>
            <a:r>
              <a:rPr lang="en-US" altLang="ja-JP" dirty="0"/>
              <a:t>50</a:t>
            </a:r>
            <a:r>
              <a:rPr lang="ja-JP" altLang="en-US"/>
              <a:t>以下の限定ではなく</a:t>
            </a:r>
            <a:r>
              <a:rPr lang="en-US" altLang="ja-JP" dirty="0"/>
              <a:t>100</a:t>
            </a:r>
            <a:r>
              <a:rPr lang="ja-JP" altLang="en-US"/>
              <a:t>以下に緩和すること</a:t>
            </a:r>
            <a:endParaRPr lang="en-US" altLang="ja-JP" dirty="0"/>
          </a:p>
          <a:p>
            <a:pPr lvl="1"/>
            <a:r>
              <a:rPr kumimoji="1" lang="ja-JP" altLang="en-US"/>
              <a:t>当初の問題を解くため。</a:t>
            </a:r>
            <a:endParaRPr kumimoji="1" lang="en-US" altLang="ja-JP" dirty="0"/>
          </a:p>
          <a:p>
            <a:pPr lvl="1"/>
            <a:r>
              <a:rPr lang="en-US" altLang="ja-JP" dirty="0"/>
              <a:t>50</a:t>
            </a:r>
            <a:r>
              <a:rPr lang="ja-JP" altLang="en-US"/>
              <a:t>以下の限定は、問題の構造を分かりやすく見るための便宜でしかない。</a:t>
            </a:r>
            <a:endParaRPr lang="en-US" altLang="ja-JP" dirty="0"/>
          </a:p>
          <a:p>
            <a:pPr lvl="1"/>
            <a:endParaRPr kumimoji="1" lang="ja-JP" altLang="en-US"/>
          </a:p>
        </p:txBody>
      </p:sp>
      <p:sp>
        <p:nvSpPr>
          <p:cNvPr id="4" name="スライド番号プレースホルダー 3">
            <a:extLst>
              <a:ext uri="{FF2B5EF4-FFF2-40B4-BE49-F238E27FC236}">
                <a16:creationId xmlns:a16="http://schemas.microsoft.com/office/drawing/2014/main" id="{4C5748DF-586D-A0B0-1DE2-5A85710CCE5C}"/>
              </a:ext>
            </a:extLst>
          </p:cNvPr>
          <p:cNvSpPr>
            <a:spLocks noGrp="1"/>
          </p:cNvSpPr>
          <p:nvPr>
            <p:ph type="sldNum" sz="quarter" idx="12"/>
          </p:nvPr>
        </p:nvSpPr>
        <p:spPr/>
        <p:txBody>
          <a:bodyPr/>
          <a:lstStyle/>
          <a:p>
            <a:fld id="{3A66E2A6-4F0A-F644-9A09-F60FD2204175}" type="slidenum">
              <a:rPr kumimoji="1" lang="ja-JP" altLang="en-US" smtClean="0"/>
              <a:pPr/>
              <a:t>16</a:t>
            </a:fld>
            <a:endParaRPr kumimoji="1" lang="ja-JP" altLang="en-US"/>
          </a:p>
        </p:txBody>
      </p:sp>
    </p:spTree>
    <p:extLst>
      <p:ext uri="{BB962C8B-B14F-4D97-AF65-F5344CB8AC3E}">
        <p14:creationId xmlns:p14="http://schemas.microsoft.com/office/powerpoint/2010/main" val="36813169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F00042-7E1E-74CA-2C22-29EB8CB7FEDB}"/>
              </a:ext>
            </a:extLst>
          </p:cNvPr>
          <p:cNvSpPr>
            <a:spLocks noGrp="1"/>
          </p:cNvSpPr>
          <p:nvPr>
            <p:ph type="title"/>
          </p:nvPr>
        </p:nvSpPr>
        <p:spPr/>
        <p:txBody>
          <a:bodyPr/>
          <a:lstStyle/>
          <a:p>
            <a:r>
              <a:rPr kumimoji="1" lang="ja-JP" altLang="en-US"/>
              <a:t>懸案事項</a:t>
            </a:r>
          </a:p>
        </p:txBody>
      </p:sp>
      <p:sp>
        <p:nvSpPr>
          <p:cNvPr id="3" name="コンテンツ プレースホルダー 2">
            <a:extLst>
              <a:ext uri="{FF2B5EF4-FFF2-40B4-BE49-F238E27FC236}">
                <a16:creationId xmlns:a16="http://schemas.microsoft.com/office/drawing/2014/main" id="{F7D8306A-49A0-4EBC-BD5A-86DCF4FE38AC}"/>
              </a:ext>
            </a:extLst>
          </p:cNvPr>
          <p:cNvSpPr>
            <a:spLocks noGrp="1"/>
          </p:cNvSpPr>
          <p:nvPr>
            <p:ph idx="1"/>
          </p:nvPr>
        </p:nvSpPr>
        <p:spPr/>
        <p:txBody>
          <a:bodyPr/>
          <a:lstStyle/>
          <a:p>
            <a:r>
              <a:rPr kumimoji="1" lang="en-US" altLang="ja-JP" dirty="0" err="1"/>
              <a:t>denomfind</a:t>
            </a:r>
            <a:r>
              <a:rPr kumimoji="1" lang="ja-JP" altLang="en-US"/>
              <a:t>で</a:t>
            </a:r>
            <a:r>
              <a:rPr kumimoji="1" lang="en-US" altLang="ja-JP" dirty="0"/>
              <a:t> 10</a:t>
            </a:r>
            <a:r>
              <a:rPr kumimoji="1" lang="ja-JP" altLang="en-US"/>
              <a:t>進文字列で計算している箇所は正しく計算していると長らく思っていたが、</a:t>
            </a:r>
            <a:br>
              <a:rPr kumimoji="1" lang="en-US" altLang="ja-JP" dirty="0"/>
            </a:br>
            <a:r>
              <a:rPr kumimoji="1" lang="ja-JP" altLang="en-US"/>
              <a:t>そうではないかも。</a:t>
            </a:r>
            <a:endParaRPr lang="en-US" altLang="ja-JP" dirty="0"/>
          </a:p>
          <a:p>
            <a:r>
              <a:rPr kumimoji="1" lang="en-US" altLang="ja-JP" dirty="0"/>
              <a:t>C</a:t>
            </a:r>
            <a:r>
              <a:rPr kumimoji="1" lang="ja-JP" altLang="en-US"/>
              <a:t>コンパイラに依存すると</a:t>
            </a:r>
            <a:r>
              <a:rPr kumimoji="1" lang="en-US" altLang="ja-JP" dirty="0" err="1"/>
              <a:t>perldoc</a:t>
            </a:r>
            <a:r>
              <a:rPr kumimoji="1" lang="en-US" altLang="ja-JP" dirty="0"/>
              <a:t> </a:t>
            </a:r>
            <a:r>
              <a:rPr kumimoji="1" lang="en-US" altLang="ja-JP" dirty="0" err="1"/>
              <a:t>perlnumber</a:t>
            </a:r>
            <a:r>
              <a:rPr kumimoji="1" lang="ja-JP" altLang="en-US"/>
              <a:t>に書いてあった。</a:t>
            </a:r>
            <a:endParaRPr kumimoji="1" lang="en-US" altLang="ja-JP" dirty="0"/>
          </a:p>
          <a:p>
            <a:r>
              <a:rPr kumimoji="1" lang="en-US" altLang="ja-JP" dirty="0"/>
              <a:t>9</a:t>
            </a:r>
            <a:r>
              <a:rPr kumimoji="1" lang="ja-JP" altLang="en-US"/>
              <a:t>が</a:t>
            </a:r>
            <a:r>
              <a:rPr kumimoji="1" lang="en-US" altLang="ja-JP" dirty="0"/>
              <a:t>20</a:t>
            </a:r>
            <a:r>
              <a:rPr kumimoji="1" lang="ja-JP" altLang="en-US"/>
              <a:t>個ある</a:t>
            </a:r>
            <a:r>
              <a:rPr lang="ja-JP" altLang="en-US" b="0" i="0">
                <a:solidFill>
                  <a:srgbClr val="333333"/>
                </a:solidFill>
                <a:effectLst/>
                <a:latin typeface="SF Mono"/>
              </a:rPr>
              <a:t> </a:t>
            </a:r>
            <a:r>
              <a:rPr lang="en-US" altLang="ja-JP" b="0" i="0" dirty="0">
                <a:solidFill>
                  <a:srgbClr val="333333"/>
                </a:solidFill>
                <a:effectLst/>
                <a:latin typeface="SF Mono"/>
              </a:rPr>
              <a:t>0.99999999999999999999</a:t>
            </a:r>
            <a:r>
              <a:rPr lang="ja-JP" altLang="en-US" b="0" i="0">
                <a:solidFill>
                  <a:srgbClr val="333333"/>
                </a:solidFill>
                <a:effectLst/>
                <a:latin typeface="SF Mono"/>
              </a:rPr>
              <a:t> の例でいろいろ実験したら、確かに私の想定外の動きをする。</a:t>
            </a:r>
            <a:endParaRPr kumimoji="1" lang="ja-JP" altLang="en-US"/>
          </a:p>
        </p:txBody>
      </p:sp>
      <p:sp>
        <p:nvSpPr>
          <p:cNvPr id="4" name="スライド番号プレースホルダー 3">
            <a:extLst>
              <a:ext uri="{FF2B5EF4-FFF2-40B4-BE49-F238E27FC236}">
                <a16:creationId xmlns:a16="http://schemas.microsoft.com/office/drawing/2014/main" id="{71BC22F0-C196-3496-6F13-116C6FCC0067}"/>
              </a:ext>
            </a:extLst>
          </p:cNvPr>
          <p:cNvSpPr>
            <a:spLocks noGrp="1"/>
          </p:cNvSpPr>
          <p:nvPr>
            <p:ph type="sldNum" sz="quarter" idx="12"/>
          </p:nvPr>
        </p:nvSpPr>
        <p:spPr/>
        <p:txBody>
          <a:bodyPr/>
          <a:lstStyle/>
          <a:p>
            <a:fld id="{3A66E2A6-4F0A-F644-9A09-F60FD2204175}" type="slidenum">
              <a:rPr kumimoji="1" lang="ja-JP" altLang="en-US" smtClean="0"/>
              <a:pPr/>
              <a:t>17</a:t>
            </a:fld>
            <a:endParaRPr kumimoji="1" lang="ja-JP" altLang="en-US"/>
          </a:p>
        </p:txBody>
      </p:sp>
    </p:spTree>
    <p:extLst>
      <p:ext uri="{BB962C8B-B14F-4D97-AF65-F5344CB8AC3E}">
        <p14:creationId xmlns:p14="http://schemas.microsoft.com/office/powerpoint/2010/main" val="36715057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A63D42-D49F-8C24-9E44-3128E8DD00E5}"/>
              </a:ext>
            </a:extLst>
          </p:cNvPr>
          <p:cNvSpPr>
            <a:spLocks noGrp="1"/>
          </p:cNvSpPr>
          <p:nvPr>
            <p:ph type="title"/>
          </p:nvPr>
        </p:nvSpPr>
        <p:spPr/>
        <p:txBody>
          <a:bodyPr/>
          <a:lstStyle/>
          <a:p>
            <a:r>
              <a:rPr lang="ja-JP" altLang="en-US"/>
              <a:t>他の疑問</a:t>
            </a:r>
            <a:endParaRPr kumimoji="1" lang="ja-JP" altLang="en-US"/>
          </a:p>
        </p:txBody>
      </p:sp>
      <p:sp>
        <p:nvSpPr>
          <p:cNvPr id="3" name="コンテンツ プレースホルダー 2">
            <a:extLst>
              <a:ext uri="{FF2B5EF4-FFF2-40B4-BE49-F238E27FC236}">
                <a16:creationId xmlns:a16="http://schemas.microsoft.com/office/drawing/2014/main" id="{B6F7082A-C908-CD88-A143-0FE1DD2D4346}"/>
              </a:ext>
            </a:extLst>
          </p:cNvPr>
          <p:cNvSpPr>
            <a:spLocks noGrp="1"/>
          </p:cNvSpPr>
          <p:nvPr>
            <p:ph idx="1"/>
          </p:nvPr>
        </p:nvSpPr>
        <p:spPr/>
        <p:txBody>
          <a:bodyPr/>
          <a:lstStyle/>
          <a:p>
            <a:r>
              <a:rPr kumimoji="1" lang="ja-JP" altLang="en-US"/>
              <a:t>分母</a:t>
            </a:r>
            <a:r>
              <a:rPr kumimoji="1" lang="en-US" altLang="ja-JP" dirty="0"/>
              <a:t>D</a:t>
            </a:r>
            <a:r>
              <a:rPr kumimoji="1" lang="ja-JP" altLang="en-US"/>
              <a:t>に対して、</a:t>
            </a:r>
            <a:r>
              <a:rPr lang="en-US" altLang="ja-JP" dirty="0"/>
              <a:t>1/D</a:t>
            </a:r>
            <a:r>
              <a:rPr lang="ja-JP" altLang="en-US"/>
              <a:t>の</a:t>
            </a:r>
            <a:r>
              <a:rPr kumimoji="1" lang="ja-JP" altLang="en-US"/>
              <a:t>事前分布としたが、</a:t>
            </a:r>
            <a:br>
              <a:rPr kumimoji="1" lang="en-US" altLang="ja-JP" dirty="0"/>
            </a:br>
            <a:r>
              <a:rPr kumimoji="1" lang="en-US" altLang="ja-JP" dirty="0"/>
              <a:t>1/(D-1)</a:t>
            </a:r>
            <a:r>
              <a:rPr lang="ja-JP" altLang="en-US"/>
              <a:t>の方が</a:t>
            </a:r>
            <a:r>
              <a:rPr lang="en-US" altLang="ja-JP" dirty="0"/>
              <a:t> </a:t>
            </a:r>
            <a:r>
              <a:rPr lang="en-US" altLang="ja-JP" dirty="0" err="1"/>
              <a:t>posteriorp.pl</a:t>
            </a:r>
            <a:r>
              <a:rPr lang="en-US" altLang="ja-JP" dirty="0"/>
              <a:t> </a:t>
            </a:r>
            <a:r>
              <a:rPr lang="ja-JP" altLang="en-US"/>
              <a:t>の計算上は楽かも。</a:t>
            </a:r>
            <a:endParaRPr kumimoji="1" lang="ja-JP" altLang="en-US"/>
          </a:p>
        </p:txBody>
      </p:sp>
      <p:sp>
        <p:nvSpPr>
          <p:cNvPr id="4" name="スライド番号プレースホルダー 3">
            <a:extLst>
              <a:ext uri="{FF2B5EF4-FFF2-40B4-BE49-F238E27FC236}">
                <a16:creationId xmlns:a16="http://schemas.microsoft.com/office/drawing/2014/main" id="{37A49D88-1B88-695D-F4E7-A5557045A685}"/>
              </a:ext>
            </a:extLst>
          </p:cNvPr>
          <p:cNvSpPr>
            <a:spLocks noGrp="1"/>
          </p:cNvSpPr>
          <p:nvPr>
            <p:ph type="sldNum" sz="quarter" idx="12"/>
          </p:nvPr>
        </p:nvSpPr>
        <p:spPr/>
        <p:txBody>
          <a:bodyPr/>
          <a:lstStyle/>
          <a:p>
            <a:fld id="{3A66E2A6-4F0A-F644-9A09-F60FD2204175}" type="slidenum">
              <a:rPr kumimoji="1" lang="ja-JP" altLang="en-US" smtClean="0"/>
              <a:pPr/>
              <a:t>18</a:t>
            </a:fld>
            <a:endParaRPr kumimoji="1" lang="ja-JP" altLang="en-US"/>
          </a:p>
        </p:txBody>
      </p:sp>
    </p:spTree>
    <p:extLst>
      <p:ext uri="{BB962C8B-B14F-4D97-AF65-F5344CB8AC3E}">
        <p14:creationId xmlns:p14="http://schemas.microsoft.com/office/powerpoint/2010/main" val="1726982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を算出する仕組みを用意する。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擬似正解確率</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a:t>
            </a:r>
            <a:r>
              <a:rPr kumimoji="1" lang="ja-JP" altLang="en-US" sz="2000" b="1">
                <a:solidFill>
                  <a:srgbClr val="C00000"/>
                </a:solidFill>
              </a:rPr>
              <a:t>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分母の値が各整数で等確率だと、桁数の多い数ばかりとなり不自然。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a:t>
            </a:r>
            <a:r>
              <a:rPr kumimoji="1" lang="ja-JP" altLang="en-US" sz="2400" u="sng"/>
              <a:t>異なる</a:t>
            </a:r>
            <a:r>
              <a:rPr kumimoji="1" lang="ja-JP" altLang="en-US" sz="2400"/>
              <a:t>割合近似値をランダムに与えて分母候補を</a:t>
            </a:r>
            <a:r>
              <a:rPr lang="ja-JP" altLang="en-US" sz="2400"/>
              <a:t>逆算</a:t>
            </a:r>
            <a:r>
              <a:rPr kumimoji="1" lang="ja-JP" altLang="en-US" sz="2400"/>
              <a:t>した時に、その</a:t>
            </a:r>
            <a:r>
              <a:rPr kumimoji="1" lang="ja-JP" altLang="en-US" sz="2400" u="sng"/>
              <a:t>候補の最小値</a:t>
            </a:r>
            <a:r>
              <a:rPr kumimoji="1" lang="ja-JP" altLang="en-US" sz="2400"/>
              <a:t>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E0D901A7-68CB-76B0-EE5B-65DFB71C0A61}"/>
              </a:ext>
            </a:extLst>
          </p:cNvPr>
          <p:cNvSpPr/>
          <p:nvPr/>
        </p:nvSpPr>
        <p:spPr>
          <a:xfrm>
            <a:off x="118663" y="5321808"/>
            <a:ext cx="5192046" cy="1399668"/>
          </a:xfrm>
          <a:prstGeom prst="roundRect">
            <a:avLst/>
          </a:prstGeom>
          <a:solidFill>
            <a:srgbClr val="A1FEFF"/>
          </a:solidFill>
          <a:ln>
            <a:noFill/>
          </a:ln>
          <a:effectLst>
            <a:softEdge rad="98854"/>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擬似正解確率 </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の値を表示であるが、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左の赤系色から、右の青系色にかけて、</a:t>
            </a:r>
            <a:r>
              <a:rPr kumimoji="1" lang="en-US" altLang="ja-JP" sz="1600" dirty="0"/>
              <a:t>M</a:t>
            </a:r>
            <a:r>
              <a:rPr kumimoji="1" lang="ja-JP" altLang="en-US" sz="1600"/>
              <a:t>が</a:t>
            </a:r>
            <a:r>
              <a:rPr kumimoji="1" lang="en-US" altLang="ja-JP" sz="1600" dirty="0"/>
              <a:t>1</a:t>
            </a:r>
            <a:r>
              <a:rPr lang="ja-JP" altLang="en-US" sz="1600"/>
              <a:t>ずつ</a:t>
            </a:r>
            <a:r>
              <a:rPr kumimoji="1" lang="ja-JP" altLang="en-US" sz="1600"/>
              <a:t>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t> </a:t>
            </a:r>
            <a:r>
              <a:rPr lang="ja-JP" altLang="en-US" sz="1600" b="1">
                <a:solidFill>
                  <a:srgbClr val="C00000"/>
                </a:solidFill>
              </a:rPr>
              <a:t>擬似正解確率</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793039-AC5F-D478-B678-66D14137AC2A}"/>
              </a:ext>
            </a:extLst>
          </p:cNvPr>
          <p:cNvSpPr>
            <a:spLocks noGrp="1"/>
          </p:cNvSpPr>
          <p:nvPr>
            <p:ph type="title"/>
          </p:nvPr>
        </p:nvSpPr>
        <p:spPr>
          <a:xfrm>
            <a:off x="628650" y="191391"/>
            <a:ext cx="7886700" cy="448689"/>
          </a:xfrm>
        </p:spPr>
        <p:txBody>
          <a:bodyPr>
            <a:noAutofit/>
          </a:bodyPr>
          <a:lstStyle/>
          <a:p>
            <a:r>
              <a:rPr kumimoji="1" lang="ja-JP" altLang="en-US" sz="3200" b="1"/>
              <a:t>元の分母の値ごとの疑似正解率の平均値</a:t>
            </a:r>
          </a:p>
        </p:txBody>
      </p:sp>
      <p:sp>
        <p:nvSpPr>
          <p:cNvPr id="3" name="コンテンツ プレースホルダー 2">
            <a:extLst>
              <a:ext uri="{FF2B5EF4-FFF2-40B4-BE49-F238E27FC236}">
                <a16:creationId xmlns:a16="http://schemas.microsoft.com/office/drawing/2014/main" id="{0387B6AD-E973-B3F3-DD7A-114B8FCAB4C9}"/>
              </a:ext>
            </a:extLst>
          </p:cNvPr>
          <p:cNvSpPr>
            <a:spLocks noGrp="1"/>
          </p:cNvSpPr>
          <p:nvPr>
            <p:ph idx="1"/>
          </p:nvPr>
        </p:nvSpPr>
        <p:spPr>
          <a:xfrm>
            <a:off x="292608" y="4635056"/>
            <a:ext cx="8222742" cy="2104071"/>
          </a:xfrm>
        </p:spPr>
        <p:txBody>
          <a:bodyPr>
            <a:normAutofit fontScale="85000" lnSpcReduction="20000"/>
          </a:bodyPr>
          <a:lstStyle/>
          <a:p>
            <a:pPr>
              <a:lnSpc>
                <a:spcPct val="110000"/>
              </a:lnSpc>
            </a:pPr>
            <a:r>
              <a:rPr kumimoji="1" lang="en-US" altLang="ja-JP" sz="1600" dirty="0"/>
              <a:t>M=1,..,12</a:t>
            </a:r>
            <a:r>
              <a:rPr kumimoji="1" lang="ja-JP" altLang="en-US" sz="1600"/>
              <a:t>について下</a:t>
            </a:r>
            <a:r>
              <a:rPr kumimoji="1" lang="en-US" altLang="ja-JP" sz="1500" dirty="0"/>
              <a:t>(</a:t>
            </a:r>
            <a:r>
              <a:rPr kumimoji="1" lang="ja-JP" altLang="en-US" sz="1500"/>
              <a:t>青紫</a:t>
            </a:r>
            <a:r>
              <a:rPr kumimoji="1" lang="en-US" altLang="ja-JP" sz="1500" dirty="0"/>
              <a:t>)</a:t>
            </a:r>
            <a:r>
              <a:rPr kumimoji="1" lang="ja-JP" altLang="en-US" sz="1600"/>
              <a:t>から上</a:t>
            </a:r>
            <a:r>
              <a:rPr kumimoji="1" lang="en-US" altLang="ja-JP" sz="1500" dirty="0"/>
              <a:t>(</a:t>
            </a:r>
            <a:r>
              <a:rPr kumimoji="1" lang="ja-JP" altLang="en-US" sz="1500"/>
              <a:t>黄</a:t>
            </a:r>
            <a:r>
              <a:rPr kumimoji="1" lang="en-US" altLang="ja-JP" sz="1500" dirty="0"/>
              <a:t>)</a:t>
            </a:r>
            <a:r>
              <a:rPr kumimoji="1" lang="ja-JP" altLang="en-US" sz="1600"/>
              <a:t>に、それぞれの折れ線グラフを描画した。</a:t>
            </a:r>
            <a:endParaRPr kumimoji="1" lang="en-US" altLang="ja-JP" sz="1600" dirty="0"/>
          </a:p>
          <a:p>
            <a:pPr>
              <a:lnSpc>
                <a:spcPct val="110000"/>
              </a:lnSpc>
            </a:pPr>
            <a:r>
              <a:rPr kumimoji="1" lang="ja-JP" altLang="en-US" sz="1600"/>
              <a:t>横軸は元の分母</a:t>
            </a:r>
            <a:r>
              <a:rPr kumimoji="1" lang="en-US" altLang="ja-JP" sz="1600" b="1" dirty="0"/>
              <a:t>D</a:t>
            </a:r>
            <a:r>
              <a:rPr kumimoji="1" lang="en-US" altLang="ja-JP" sz="1600" b="1" baseline="-25000" dirty="0"/>
              <a:t>0</a:t>
            </a:r>
            <a:r>
              <a:rPr kumimoji="1" lang="ja-JP" altLang="en-US" sz="1600"/>
              <a:t>。縦軸は、</a:t>
            </a:r>
            <a:r>
              <a:rPr kumimoji="1" lang="en-US" altLang="ja-JP" sz="1600" b="1" dirty="0"/>
              <a:t> D</a:t>
            </a:r>
            <a:r>
              <a:rPr kumimoji="1" lang="en-US" altLang="ja-JP" sz="1600" b="1" baseline="-25000" dirty="0"/>
              <a:t>0</a:t>
            </a:r>
            <a:r>
              <a:rPr lang="ja-JP" altLang="en-US" sz="1600" b="1"/>
              <a:t>の値ごとに疑似正解率の平均値</a:t>
            </a:r>
            <a:r>
              <a:rPr lang="en-US" altLang="ja-JP" sz="1500" dirty="0"/>
              <a:t>(</a:t>
            </a:r>
            <a:r>
              <a:rPr lang="ja-JP" altLang="en-US" sz="1500"/>
              <a:t>左</a:t>
            </a:r>
            <a:r>
              <a:rPr lang="en-US" altLang="ja-JP" sz="1500" dirty="0"/>
              <a:t>)</a:t>
            </a:r>
            <a:r>
              <a:rPr lang="ja-JP" altLang="en-US" sz="1600"/>
              <a:t>とそのロジット値</a:t>
            </a:r>
            <a:r>
              <a:rPr lang="en-US" altLang="ja-JP" sz="1500" dirty="0"/>
              <a:t>(</a:t>
            </a:r>
            <a:r>
              <a:rPr lang="ja-JP" altLang="en-US" sz="1500"/>
              <a:t>右</a:t>
            </a:r>
            <a:r>
              <a:rPr lang="en-US" altLang="ja-JP" sz="1500" dirty="0"/>
              <a:t>)</a:t>
            </a:r>
            <a:r>
              <a:rPr lang="ja-JP" altLang="en-US" sz="1600"/>
              <a:t>。</a:t>
            </a:r>
            <a:endParaRPr lang="en-US" altLang="ja-JP" sz="1600" dirty="0"/>
          </a:p>
          <a:p>
            <a:pPr>
              <a:lnSpc>
                <a:spcPct val="110000"/>
              </a:lnSpc>
            </a:pPr>
            <a:r>
              <a:rPr lang="ja-JP" altLang="en-US" sz="1600"/>
              <a:t>有限試行に伴う誤差も一部見える</a:t>
            </a:r>
            <a:r>
              <a:rPr lang="en-US" altLang="ja-JP" sz="1600" dirty="0"/>
              <a:t>: M</a:t>
            </a:r>
            <a:r>
              <a:rPr lang="ja-JP" altLang="en-US" sz="1600"/>
              <a:t>の値ごとに丁度</a:t>
            </a:r>
            <a:r>
              <a:rPr lang="en-US" altLang="ja-JP" sz="1600" dirty="0"/>
              <a:t>100</a:t>
            </a:r>
            <a:r>
              <a:rPr lang="ja-JP" altLang="en-US" sz="1600"/>
              <a:t>万回、さらに各</a:t>
            </a:r>
            <a:r>
              <a:rPr kumimoji="1" lang="en-US" altLang="ja-JP" sz="1600" b="1" dirty="0"/>
              <a:t>D</a:t>
            </a:r>
            <a:r>
              <a:rPr kumimoji="1" lang="en-US" altLang="ja-JP" sz="1600" b="1" baseline="-25000" dirty="0"/>
              <a:t>0</a:t>
            </a:r>
            <a:r>
              <a:rPr lang="ja-JP" altLang="en-US" sz="1600"/>
              <a:t>ごとに</a:t>
            </a:r>
            <a:r>
              <a:rPr lang="en-US" altLang="ja-JP" sz="1600" dirty="0"/>
              <a:t>5000</a:t>
            </a:r>
            <a:r>
              <a:rPr lang="ja-JP" altLang="en-US" sz="1600"/>
              <a:t>回以上は試行している。計算上、数個が</a:t>
            </a:r>
            <a:r>
              <a:rPr lang="en-US" altLang="ja-JP" sz="1600" dirty="0"/>
              <a:t>0.5</a:t>
            </a:r>
            <a:r>
              <a:rPr lang="ja-JP" altLang="en-US" sz="1600"/>
              <a:t>以下で残りが</a:t>
            </a:r>
            <a:r>
              <a:rPr lang="en-US" altLang="ja-JP" sz="1600" dirty="0"/>
              <a:t>1</a:t>
            </a:r>
            <a:r>
              <a:rPr lang="ja-JP" altLang="en-US" sz="1600"/>
              <a:t>の場合があり、大きな誤差が発生。</a:t>
            </a:r>
            <a:endParaRPr lang="en-US" altLang="ja-JP" sz="1600" dirty="0"/>
          </a:p>
          <a:p>
            <a:pPr>
              <a:lnSpc>
                <a:spcPct val="110000"/>
              </a:lnSpc>
            </a:pPr>
            <a:r>
              <a:rPr kumimoji="1" lang="ja-JP" altLang="en-US" sz="1600"/>
              <a:t>各折れ線グラフが全体として右下がりなのは、分母が小さいと事前確率が高いため。</a:t>
            </a:r>
            <a:endParaRPr kumimoji="1" lang="en-US" altLang="ja-JP" sz="1600" dirty="0"/>
          </a:p>
          <a:p>
            <a:pPr>
              <a:lnSpc>
                <a:spcPct val="110000"/>
              </a:lnSpc>
            </a:pPr>
            <a:r>
              <a:rPr lang="ja-JP" altLang="en-US" sz="1600"/>
              <a:t>元の分母</a:t>
            </a:r>
            <a:r>
              <a:rPr kumimoji="1" lang="en-US" altLang="ja-JP" sz="1600" b="1" dirty="0"/>
              <a:t>D</a:t>
            </a:r>
            <a:r>
              <a:rPr kumimoji="1" lang="en-US" altLang="ja-JP" sz="1600" b="1" baseline="-25000" dirty="0"/>
              <a:t>0</a:t>
            </a:r>
            <a:r>
              <a:rPr lang="ja-JP" altLang="en-US" sz="1600"/>
              <a:t>の偶奇に伴う凸凹が大半の箇所で見える。</a:t>
            </a:r>
            <a:r>
              <a:rPr kumimoji="1" lang="en-US" altLang="ja-JP" sz="1600" b="1" dirty="0"/>
              <a:t> </a:t>
            </a:r>
            <a:r>
              <a:rPr kumimoji="1" lang="en-US" altLang="ja-JP" sz="1600" dirty="0"/>
              <a:t>D</a:t>
            </a:r>
            <a:r>
              <a:rPr kumimoji="1" lang="en-US" altLang="ja-JP" sz="1600" baseline="-25000" dirty="0"/>
              <a:t>0</a:t>
            </a:r>
            <a:r>
              <a:rPr kumimoji="1" lang="ja-JP" altLang="en-US" sz="1600"/>
              <a:t>が</a:t>
            </a:r>
            <a:r>
              <a:rPr kumimoji="1" lang="en-US" altLang="ja-JP" sz="1600" dirty="0"/>
              <a:t>4</a:t>
            </a:r>
            <a:r>
              <a:rPr kumimoji="1" lang="ja-JP" altLang="en-US" sz="1600"/>
              <a:t>以下で急激に低下し、</a:t>
            </a:r>
            <a:r>
              <a:rPr kumimoji="1" lang="en-US" altLang="ja-JP" sz="1600"/>
              <a:t>5</a:t>
            </a:r>
            <a:r>
              <a:rPr kumimoji="1" lang="ja-JP" altLang="en-US" sz="1600"/>
              <a:t>で</a:t>
            </a:r>
            <a:r>
              <a:rPr kumimoji="1" lang="en-US" altLang="ja-JP" sz="1600" dirty="0"/>
              <a:t>M</a:t>
            </a:r>
            <a:r>
              <a:rPr lang="ja-JP" altLang="en-US" sz="1600"/>
              <a:t>≦</a:t>
            </a:r>
            <a:r>
              <a:rPr lang="en-US" altLang="ja-JP" sz="1600" dirty="0"/>
              <a:t>7</a:t>
            </a:r>
            <a:r>
              <a:rPr lang="ja-JP" altLang="en-US" sz="1600"/>
              <a:t>で増加</a:t>
            </a:r>
            <a:r>
              <a:rPr kumimoji="1" lang="ja-JP" altLang="en-US" sz="1600"/>
              <a:t>。</a:t>
            </a:r>
            <a:endParaRPr lang="en-US" altLang="ja-JP" sz="1600" dirty="0"/>
          </a:p>
          <a:p>
            <a:pPr>
              <a:lnSpc>
                <a:spcPct val="110000"/>
              </a:lnSpc>
            </a:pPr>
            <a:r>
              <a:rPr lang="en-US" altLang="ja-JP" sz="1600" b="1" dirty="0"/>
              <a:t>M=4</a:t>
            </a:r>
            <a:r>
              <a:rPr lang="ja-JP" altLang="en-US" sz="1600" b="1"/>
              <a:t>であっても</a:t>
            </a:r>
            <a:r>
              <a:rPr lang="en-US" altLang="ja-JP" sz="1600" b="1" dirty="0"/>
              <a:t>D</a:t>
            </a:r>
            <a:r>
              <a:rPr lang="ja-JP" altLang="en-US" sz="1600" b="1"/>
              <a:t>≧</a:t>
            </a:r>
            <a:r>
              <a:rPr lang="en-US" altLang="ja-JP" sz="1600" b="1" dirty="0"/>
              <a:t>40</a:t>
            </a:r>
            <a:r>
              <a:rPr lang="ja-JP" altLang="en-US" sz="1600" b="1"/>
              <a:t>で疑似正解率は</a:t>
            </a:r>
            <a:r>
              <a:rPr lang="en-US" altLang="ja-JP" sz="1600" b="1" dirty="0"/>
              <a:t>60%〜80%</a:t>
            </a:r>
            <a:r>
              <a:rPr lang="ja-JP" altLang="en-US" sz="1600" b="1"/>
              <a:t>に低下</a:t>
            </a:r>
            <a:r>
              <a:rPr lang="ja-JP" altLang="en-US" sz="1600"/>
              <a:t>。</a:t>
            </a:r>
            <a:r>
              <a:rPr lang="en-US" altLang="ja-JP" sz="1600" dirty="0"/>
              <a:t>M</a:t>
            </a:r>
            <a:r>
              <a:rPr lang="ja-JP" altLang="en-US" sz="1600"/>
              <a:t> ≧ </a:t>
            </a:r>
            <a:r>
              <a:rPr lang="en-US" altLang="ja-JP" sz="1600" dirty="0"/>
              <a:t>6</a:t>
            </a:r>
            <a:r>
              <a:rPr lang="ja-JP" altLang="en-US" sz="1600"/>
              <a:t>で どの</a:t>
            </a:r>
            <a:r>
              <a:rPr kumimoji="1" lang="en-US" altLang="ja-JP" sz="1600" b="1" dirty="0"/>
              <a:t>D</a:t>
            </a:r>
            <a:r>
              <a:rPr kumimoji="1" lang="en-US" altLang="ja-JP" sz="1600" b="1" baseline="-25000" dirty="0"/>
              <a:t>0 </a:t>
            </a:r>
            <a:r>
              <a:rPr lang="ja-JP" altLang="en-US" sz="1600"/>
              <a:t>でも</a:t>
            </a:r>
            <a:r>
              <a:rPr lang="en-US" altLang="ja-JP" sz="1600" dirty="0"/>
              <a:t>90%</a:t>
            </a:r>
            <a:r>
              <a:rPr lang="ja-JP" altLang="en-US" sz="1600"/>
              <a:t> 以上を確保可能。</a:t>
            </a:r>
            <a:endParaRPr lang="en-US" altLang="ja-JP" sz="1600" dirty="0"/>
          </a:p>
        </p:txBody>
      </p:sp>
      <p:sp>
        <p:nvSpPr>
          <p:cNvPr id="4" name="スライド番号プレースホルダー 3">
            <a:extLst>
              <a:ext uri="{FF2B5EF4-FFF2-40B4-BE49-F238E27FC236}">
                <a16:creationId xmlns:a16="http://schemas.microsoft.com/office/drawing/2014/main" id="{EE120915-68EC-9D4A-AA07-19688D14CC57}"/>
              </a:ext>
            </a:extLst>
          </p:cNvPr>
          <p:cNvSpPr>
            <a:spLocks noGrp="1"/>
          </p:cNvSpPr>
          <p:nvPr>
            <p:ph type="sldNum" sz="quarter" idx="12"/>
          </p:nvPr>
        </p:nvSpPr>
        <p:spPr>
          <a:xfrm>
            <a:off x="6732270" y="6356351"/>
            <a:ext cx="2057400" cy="365125"/>
          </a:xfrm>
        </p:spPr>
        <p:txBody>
          <a:bodyPr/>
          <a:lstStyle/>
          <a:p>
            <a:fld id="{3A66E2A6-4F0A-F644-9A09-F60FD2204175}" type="slidenum">
              <a:rPr kumimoji="1" lang="ja-JP" altLang="en-US" smtClean="0"/>
              <a:pPr/>
              <a:t>9</a:t>
            </a:fld>
            <a:endParaRPr kumimoji="1" lang="ja-JP" altLang="en-US"/>
          </a:p>
        </p:txBody>
      </p:sp>
      <p:pic>
        <p:nvPicPr>
          <p:cNvPr id="9" name="図 8">
            <a:extLst>
              <a:ext uri="{FF2B5EF4-FFF2-40B4-BE49-F238E27FC236}">
                <a16:creationId xmlns:a16="http://schemas.microsoft.com/office/drawing/2014/main" id="{46C80766-A632-B47E-1BAA-48B5464B9BDA}"/>
              </a:ext>
            </a:extLst>
          </p:cNvPr>
          <p:cNvPicPr>
            <a:picLocks noChangeAspect="1"/>
          </p:cNvPicPr>
          <p:nvPr/>
        </p:nvPicPr>
        <p:blipFill>
          <a:blip r:embed="rId3"/>
          <a:stretch>
            <a:fillRect/>
          </a:stretch>
        </p:blipFill>
        <p:spPr>
          <a:xfrm>
            <a:off x="594360" y="527255"/>
            <a:ext cx="7772400" cy="4139281"/>
          </a:xfrm>
          <a:prstGeom prst="rect">
            <a:avLst/>
          </a:prstGeom>
        </p:spPr>
      </p:pic>
    </p:spTree>
    <p:extLst>
      <p:ext uri="{BB962C8B-B14F-4D97-AF65-F5344CB8AC3E}">
        <p14:creationId xmlns:p14="http://schemas.microsoft.com/office/powerpoint/2010/main" val="186637668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2275</TotalTime>
  <Words>2516</Words>
  <Application>Microsoft Macintosh PowerPoint</Application>
  <PresentationFormat>画面に合わせる (4:3)</PresentationFormat>
  <Paragraphs>181</Paragraphs>
  <Slides>18</Slides>
  <Notes>5</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18</vt:i4>
      </vt:variant>
    </vt:vector>
  </HeadingPairs>
  <TitlesOfParts>
    <vt:vector size="26" baseType="lpstr">
      <vt:lpstr>SF Mono</vt: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擬似正解確率 yのヒストグラム</vt:lpstr>
      <vt:lpstr>元の分母の値ごとの疑似正解率の平均値</vt:lpstr>
      <vt:lpstr>まとめ</vt:lpstr>
      <vt:lpstr>補足</vt:lpstr>
      <vt:lpstr>割合近似値の桁数をさらに1桁増やした場合 (四捨五入して0.1%単位にした場合)</vt:lpstr>
      <vt:lpstr>PowerPoint プレゼンテーション</vt:lpstr>
      <vt:lpstr>参考: 分母のさまざまな事前分布</vt:lpstr>
      <vt:lpstr>考えるべき視点</vt:lpstr>
      <vt:lpstr>さらに行いたいこと</vt:lpstr>
      <vt:lpstr>懸案事項</vt:lpstr>
      <vt:lpstr>他の疑問</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86</cp:revision>
  <cp:lastPrinted>2022-11-09T04:55:59Z</cp:lastPrinted>
  <dcterms:created xsi:type="dcterms:W3CDTF">2022-11-07T13:43:12Z</dcterms:created>
  <dcterms:modified xsi:type="dcterms:W3CDTF">2022-11-09T14:56:55Z</dcterms:modified>
</cp:coreProperties>
</file>

<file path=docProps/thumbnail.jpeg>
</file>